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Poppins Light"/>
      <p:regular r:id="rId17"/>
      <p:bold r:id="rId18"/>
      <p:italic r:id="rId19"/>
      <p:boldItalic r:id="rId20"/>
    </p:embeddedFont>
    <p:embeddedFont>
      <p:font typeface="Poppins Medium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boldItalic.fntdata"/><Relationship Id="rId22" Type="http://schemas.openxmlformats.org/officeDocument/2006/relationships/font" Target="fonts/PoppinsMedium-bold.fntdata"/><Relationship Id="rId21" Type="http://schemas.openxmlformats.org/officeDocument/2006/relationships/font" Target="fonts/PoppinsMedium-regular.fntdata"/><Relationship Id="rId24" Type="http://schemas.openxmlformats.org/officeDocument/2006/relationships/font" Target="fonts/PoppinsMedium-boldItalic.fntdata"/><Relationship Id="rId23" Type="http://schemas.openxmlformats.org/officeDocument/2006/relationships/font" Target="fonts/Poppins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oppinsLight-regular.fntdata"/><Relationship Id="rId16" Type="http://schemas.openxmlformats.org/officeDocument/2006/relationships/slide" Target="slides/slide12.xml"/><Relationship Id="rId19" Type="http://schemas.openxmlformats.org/officeDocument/2006/relationships/font" Target="fonts/PoppinsLight-italic.fntdata"/><Relationship Id="rId18" Type="http://schemas.openxmlformats.org/officeDocument/2006/relationships/font" Target="fonts/Poppins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03cafb4c1_0_83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03cafb4c1_0_83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e03cafb4c1_0_83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850" lIns="69850" spcFirstLastPara="1" rIns="69850" wrap="square" tIns="6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popai.pro/creation/All/Presentation" TargetMode="External"/><Relationship Id="rId3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w-pro-list2">
  <p:cSld name="row-pro-list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形状, 背景图案  描述已自动生成" id="69" name="Google Shape;6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8255" y="2022993"/>
            <a:ext cx="4930227" cy="3861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正方形  描述已自动生成" id="70" name="Google Shape;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579" y="2017132"/>
            <a:ext cx="4952461" cy="387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253" y="1451"/>
            <a:ext cx="12250785" cy="131471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/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903514" y="2024270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4FB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6377187" y="2034543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3" type="body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4" type="body"/>
          </p:nvPr>
        </p:nvSpPr>
        <p:spPr>
          <a:xfrm>
            <a:off x="6556909" y="2609957"/>
            <a:ext cx="457079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">
  <p:cSld name="swo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3" y="1451"/>
            <a:ext cx="12250785" cy="1314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圆圈  中度可信度描述已自动生成" id="79" name="Google Shape;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3405" y="2545364"/>
            <a:ext cx="1430655" cy="1430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  中度可信度描述已自动生成" id="80" name="Google Shape;8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504" y="2537567"/>
            <a:ext cx="1437116" cy="1437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图标, 圆圈  描述已自动生成" id="81" name="Google Shape;8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1735" y="4209992"/>
            <a:ext cx="1430655" cy="1430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标  描述已自动生成" id="82" name="Google Shape;8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0903" y="4209991"/>
            <a:ext cx="1437115" cy="143711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12"/>
          <p:cNvSpPr txBox="1"/>
          <p:nvPr>
            <p:ph idx="2" type="body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3" type="body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4" type="body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5" type="body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6" type="body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7" type="body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8" type="body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w-img-list3">
  <p:cSld name="row-img-list3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3" y="1451"/>
            <a:ext cx="12250785" cy="131471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3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" type="body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3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3" type="body"/>
          </p:nvPr>
        </p:nvSpPr>
        <p:spPr>
          <a:xfrm>
            <a:off x="8019783" y="4573964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3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b="1132" l="0" r="0" t="1133"/>
          <a:stretch/>
        </p:blipFill>
        <p:spPr>
          <a:xfrm>
            <a:off x="883663" y="1924571"/>
            <a:ext cx="3346542" cy="2484370"/>
          </a:xfrm>
          <a:prstGeom prst="roundRect">
            <a:avLst>
              <a:gd fmla="val 4281" name="adj"/>
            </a:avLst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3">
            <a:alphaModFix/>
          </a:blip>
          <a:srcRect b="1132" l="0" r="0" t="1133"/>
          <a:stretch/>
        </p:blipFill>
        <p:spPr>
          <a:xfrm>
            <a:off x="4451723" y="1941505"/>
            <a:ext cx="3346542" cy="2484370"/>
          </a:xfrm>
          <a:prstGeom prst="roundRect">
            <a:avLst>
              <a:gd fmla="val 4281" name="adj"/>
            </a:avLst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3">
            <a:alphaModFix/>
          </a:blip>
          <a:srcRect b="1132" l="0" r="0" t="1133"/>
          <a:stretch/>
        </p:blipFill>
        <p:spPr>
          <a:xfrm>
            <a:off x="8019783" y="1950723"/>
            <a:ext cx="3346542" cy="2484370"/>
          </a:xfrm>
          <a:prstGeom prst="roundRect">
            <a:avLst>
              <a:gd fmla="val 4281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w-img-list">
  <p:cSld name="row-img-lis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3" y="1451"/>
            <a:ext cx="12250785" cy="131471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3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2" type="body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3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3" type="body"/>
          </p:nvPr>
        </p:nvSpPr>
        <p:spPr>
          <a:xfrm>
            <a:off x="8019783" y="4573964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3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b="1132" l="0" r="0" t="1133"/>
          <a:stretch/>
        </p:blipFill>
        <p:spPr>
          <a:xfrm>
            <a:off x="883663" y="1924571"/>
            <a:ext cx="3346542" cy="2484370"/>
          </a:xfrm>
          <a:prstGeom prst="roundRect">
            <a:avLst>
              <a:gd fmla="val 4281" name="adj"/>
            </a:avLst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1132" l="0" r="0" t="1133"/>
          <a:stretch/>
        </p:blipFill>
        <p:spPr>
          <a:xfrm>
            <a:off x="4451723" y="1941505"/>
            <a:ext cx="3346542" cy="2484370"/>
          </a:xfrm>
          <a:prstGeom prst="roundRect">
            <a:avLst>
              <a:gd fmla="val 4281" name="adj"/>
            </a:avLst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b="1132" l="0" r="0" t="1133"/>
          <a:stretch/>
        </p:blipFill>
        <p:spPr>
          <a:xfrm>
            <a:off x="8019783" y="1950723"/>
            <a:ext cx="3346542" cy="2484370"/>
          </a:xfrm>
          <a:prstGeom prst="roundRect">
            <a:avLst>
              <a:gd fmla="val 4281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w-img-list2">
  <p:cSld name="row-img-list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3" y="1451"/>
            <a:ext cx="12250785" cy="131471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1014153" y="5059615"/>
            <a:ext cx="4951262" cy="1441426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3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body"/>
          </p:nvPr>
        </p:nvSpPr>
        <p:spPr>
          <a:xfrm>
            <a:off x="6384078" y="5074161"/>
            <a:ext cx="4951237" cy="1441426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3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6407" l="0" r="0" t="6407"/>
          <a:stretch/>
        </p:blipFill>
        <p:spPr>
          <a:xfrm>
            <a:off x="1014153" y="1654035"/>
            <a:ext cx="4951262" cy="3278962"/>
          </a:xfrm>
          <a:prstGeom prst="roundRect">
            <a:avLst>
              <a:gd fmla="val 4443" name="adj"/>
            </a:avLst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b="6407" l="0" r="0" t="6407"/>
          <a:stretch/>
        </p:blipFill>
        <p:spPr>
          <a:xfrm>
            <a:off x="6384053" y="1650822"/>
            <a:ext cx="4951262" cy="3278962"/>
          </a:xfrm>
          <a:prstGeom prst="roundRect">
            <a:avLst>
              <a:gd fmla="val 4443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dge">
  <p:cSld name="badg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hite rectangular sign with black text  Description automatically generated" id="118" name="Google Shape;118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72200"/>
            <a:ext cx="2151933" cy="6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ter">
  <p:cSld name="post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8869487" y="5353074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anchorCtr="0" anchor="b" bIns="72000" lIns="72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type="title"/>
          </p:nvPr>
        </p:nvSpPr>
        <p:spPr>
          <a:xfrm>
            <a:off x="8869487" y="1296000"/>
            <a:ext cx="3136349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424" l="0" r="0" t="425"/>
          <a:stretch/>
        </p:blipFill>
        <p:spPr>
          <a:xfrm>
            <a:off x="333554" y="358776"/>
            <a:ext cx="8153221" cy="6140448"/>
          </a:xfrm>
          <a:prstGeom prst="roundRect">
            <a:avLst>
              <a:gd fmla="val 311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hasis">
  <p:cSld name="emphasi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esun/Downloads/orange-cover.pngorange-cover" id="124" name="Google Shape;12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857" y="-16200"/>
            <a:ext cx="12229714" cy="68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35915" y="979200"/>
            <a:ext cx="11520170" cy="13500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335915" y="2700000"/>
            <a:ext cx="11520170" cy="3479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hasis-list">
  <p:cSld name="emphasis-lis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esun/Downloads/orange-cover.pngorange-cover" id="128" name="Google Shape;12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857" y="-16200"/>
            <a:ext cx="12229714" cy="68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35915" y="979200"/>
            <a:ext cx="11520170" cy="13500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type="title"/>
          </p:nvPr>
        </p:nvSpPr>
        <p:spPr>
          <a:xfrm>
            <a:off x="335915" y="2700000"/>
            <a:ext cx="11520170" cy="3479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hasis-img">
  <p:cSld name="emphasis-img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35915" y="979200"/>
            <a:ext cx="11520170" cy="13500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335915" y="2700000"/>
            <a:ext cx="11520170" cy="3479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skinnyfish/Downloads/themes/orange/cover.pngcover" id="8" name="Google Shape;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35" y="0"/>
            <a:ext cx="12204000" cy="68755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"/>
          <p:cNvSpPr txBox="1"/>
          <p:nvPr>
            <p:ph idx="1" type="body"/>
          </p:nvPr>
        </p:nvSpPr>
        <p:spPr>
          <a:xfrm>
            <a:off x="785495" y="4726800"/>
            <a:ext cx="10650220" cy="208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type="title"/>
          </p:nvPr>
        </p:nvSpPr>
        <p:spPr>
          <a:xfrm>
            <a:off x="795020" y="2685600"/>
            <a:ext cx="10635615" cy="1958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-text">
  <p:cSld name="single-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skinnyfish/Downloads/themes/orange/single.pngsingle" id="135" name="Google Shape;135;p21"/>
          <p:cNvPicPr preferRelativeResize="0"/>
          <p:nvPr/>
        </p:nvPicPr>
        <p:blipFill rotWithShape="1">
          <a:blip r:embed="rId2">
            <a:alphaModFix/>
          </a:blip>
          <a:srcRect b="9524" l="0" r="0" t="9524"/>
          <a:stretch/>
        </p:blipFill>
        <p:spPr>
          <a:xfrm>
            <a:off x="-1270" y="1309370"/>
            <a:ext cx="12204000" cy="556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814740" y="2122180"/>
            <a:ext cx="10800000" cy="4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-text">
  <p:cSld name="left-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skinnyfish/Downloads/themes/orange/planning.pngplanning" id="139" name="Google Shape;1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28604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4742815" y="1941830"/>
            <a:ext cx="7113270" cy="4641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9880" lvl="0" marL="4572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9880" lvl="1" marL="9144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9880" lvl="2" marL="13716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880" lvl="3" marL="18288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879" lvl="4" marL="22860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4742815" y="1146810"/>
            <a:ext cx="7044690" cy="582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-list">
  <p:cSld name="column-lis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形状, 矩形  中度可信度描述已自动生成" id="143" name="Google Shape;14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79010" y="1529715"/>
            <a:ext cx="6784340" cy="1332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矩形  中度可信度描述已自动生成" id="144" name="Google Shape;14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80280" y="3099435"/>
            <a:ext cx="6784975" cy="1332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矩形  中度可信度描述已自动生成" id="145" name="Google Shape;14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80280" y="4699635"/>
            <a:ext cx="6782435" cy="131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4779645" y="1547495"/>
            <a:ext cx="6784975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type="title"/>
          </p:nvPr>
        </p:nvSpPr>
        <p:spPr>
          <a:xfrm>
            <a:off x="4779010" y="679450"/>
            <a:ext cx="6784340" cy="41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/Users/skinnyfish/Downloads/themes/orange/planning.pngplanning"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998"/>
            <a:ext cx="428604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idx="2" type="body"/>
          </p:nvPr>
        </p:nvSpPr>
        <p:spPr>
          <a:xfrm>
            <a:off x="4779645" y="3108325"/>
            <a:ext cx="6783705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3" type="body"/>
          </p:nvPr>
        </p:nvSpPr>
        <p:spPr>
          <a:xfrm>
            <a:off x="4778375" y="4699635"/>
            <a:ext cx="6784340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-pro-list">
  <p:cSld name="column-pro-lis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skinnyfish/Downloads/themes/orange/planning.pngplanning" id="152" name="Google Shape;15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998"/>
            <a:ext cx="4286040" cy="687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矩形  中度可信度描述已自动生成"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9010" y="1529715"/>
            <a:ext cx="6784340" cy="1332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矩形  中度可信度描述已自动生成"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0280" y="3099435"/>
            <a:ext cx="6784975" cy="1332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矩形  中度可信度描述已自动生成" id="155" name="Google Shape;1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0280" y="4699635"/>
            <a:ext cx="6782435" cy="131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779645" y="1547495"/>
            <a:ext cx="6784975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type="title"/>
          </p:nvPr>
        </p:nvSpPr>
        <p:spPr>
          <a:xfrm>
            <a:off x="4779010" y="679450"/>
            <a:ext cx="6784340" cy="41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" name="Google Shape;158;p24"/>
          <p:cNvSpPr txBox="1"/>
          <p:nvPr>
            <p:ph idx="2" type="body"/>
          </p:nvPr>
        </p:nvSpPr>
        <p:spPr>
          <a:xfrm>
            <a:off x="4779645" y="3108325"/>
            <a:ext cx="6783705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3" type="body"/>
          </p:nvPr>
        </p:nvSpPr>
        <p:spPr>
          <a:xfrm>
            <a:off x="4778375" y="4699635"/>
            <a:ext cx="6784340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-list-img">
  <p:cSld name="column-list-img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形状, 矩形  中度可信度描述已自动生成" id="161" name="Google Shape;16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79010" y="1529715"/>
            <a:ext cx="6784340" cy="1332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矩形  中度可信度描述已自动生成" id="162" name="Google Shape;16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80280" y="3099435"/>
            <a:ext cx="6784975" cy="1332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矩形  中度可信度描述已自动生成" id="163" name="Google Shape;16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80280" y="4699635"/>
            <a:ext cx="6782435" cy="131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4779645" y="1547495"/>
            <a:ext cx="6784975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4779010" y="679450"/>
            <a:ext cx="6784340" cy="41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6" name="Google Shape;166;p25"/>
          <p:cNvSpPr txBox="1"/>
          <p:nvPr>
            <p:ph idx="2" type="body"/>
          </p:nvPr>
        </p:nvSpPr>
        <p:spPr>
          <a:xfrm>
            <a:off x="4779645" y="3108325"/>
            <a:ext cx="6783705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3" type="body"/>
          </p:nvPr>
        </p:nvSpPr>
        <p:spPr>
          <a:xfrm>
            <a:off x="4778375" y="4699635"/>
            <a:ext cx="6784340" cy="131572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-pro-list2">
  <p:cSld name="column-pro-list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4778374" y="679450"/>
            <a:ext cx="6782435" cy="417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/Users/skinnyfish/Downloads/themes/orange/planning.pngplanning" id="170" name="Google Shape;17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998"/>
            <a:ext cx="4286040" cy="687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矩形  中度可信度描述已自动生成" id="171" name="Google Shape;1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9010" y="1529715"/>
            <a:ext cx="6784340" cy="2154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矩形  中度可信度描述已自动生成"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0280" y="3876009"/>
            <a:ext cx="6784975" cy="215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4779645" y="1547494"/>
            <a:ext cx="6784975" cy="2136807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88000" spcFirstLastPara="1" rIns="91425" wrap="square" tIns="288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6"/>
          <p:cNvSpPr txBox="1"/>
          <p:nvPr>
            <p:ph idx="2" type="body"/>
          </p:nvPr>
        </p:nvSpPr>
        <p:spPr>
          <a:xfrm>
            <a:off x="4778374" y="3886201"/>
            <a:ext cx="6783705" cy="2127884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88000" spcFirstLastPara="1" rIns="91425" wrap="square" tIns="288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-cover">
  <p:cSld name="back-cov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esun/Downloads/orange-backcover.pngorange-backcover" id="176" name="Google Shape;176;p27"/>
          <p:cNvPicPr preferRelativeResize="0"/>
          <p:nvPr/>
        </p:nvPicPr>
        <p:blipFill rotWithShape="1">
          <a:blip r:embed="rId2">
            <a:alphaModFix/>
          </a:blip>
          <a:srcRect b="30" l="0" r="0" t="31"/>
          <a:stretch/>
        </p:blipFill>
        <p:spPr>
          <a:xfrm>
            <a:off x="-635" y="0"/>
            <a:ext cx="12204000" cy="68755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828675" y="3225600"/>
            <a:ext cx="10810240" cy="2757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838200" y="1274400"/>
            <a:ext cx="10800080" cy="18053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cover-list">
  <p:cSld name="backcover-lis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ryesun/Downloads/orange-backcover.pngorange-backcover" id="180" name="Google Shape;180;p28"/>
          <p:cNvPicPr preferRelativeResize="0"/>
          <p:nvPr/>
        </p:nvPicPr>
        <p:blipFill rotWithShape="1">
          <a:blip r:embed="rId2">
            <a:alphaModFix/>
          </a:blip>
          <a:srcRect b="30" l="0" r="0" t="31"/>
          <a:stretch/>
        </p:blipFill>
        <p:spPr>
          <a:xfrm>
            <a:off x="-635" y="0"/>
            <a:ext cx="12204000" cy="687557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828675" y="3225600"/>
            <a:ext cx="10810240" cy="2757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type="title"/>
          </p:nvPr>
        </p:nvSpPr>
        <p:spPr>
          <a:xfrm>
            <a:off x="838200" y="1274400"/>
            <a:ext cx="10800080" cy="18053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-list">
  <p:cSld name="cover-lis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skinnyfish/Downloads/themes/orange/cover.pngcover" id="12" name="Google Shape;1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35" y="0"/>
            <a:ext cx="12204000" cy="68755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"/>
          <p:cNvSpPr txBox="1"/>
          <p:nvPr>
            <p:ph idx="1" type="body"/>
          </p:nvPr>
        </p:nvSpPr>
        <p:spPr>
          <a:xfrm>
            <a:off x="785495" y="4726800"/>
            <a:ext cx="10650220" cy="208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type="title"/>
          </p:nvPr>
        </p:nvSpPr>
        <p:spPr>
          <a:xfrm>
            <a:off x="795020" y="2685600"/>
            <a:ext cx="10635615" cy="1958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-null">
  <p:cSld name="cover-nul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skinnyfish/Downloads/themes/orange/cover.pngcover" id="16" name="Google Shape;1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35" y="0"/>
            <a:ext cx="12204000" cy="687557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>
            <p:ph idx="1" type="body"/>
          </p:nvPr>
        </p:nvSpPr>
        <p:spPr>
          <a:xfrm>
            <a:off x="785495" y="4726800"/>
            <a:ext cx="10650220" cy="208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type="title"/>
          </p:nvPr>
        </p:nvSpPr>
        <p:spPr>
          <a:xfrm>
            <a:off x="795020" y="2685600"/>
            <a:ext cx="10635615" cy="1958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skinnyfish/Downloads/themes/orange/content.pngcontent" id="20" name="Google Shape;2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6302" y="-1"/>
            <a:ext cx="4295746" cy="689109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"/>
          <p:cNvSpPr txBox="1"/>
          <p:nvPr>
            <p:ph idx="1" type="body"/>
          </p:nvPr>
        </p:nvSpPr>
        <p:spPr>
          <a:xfrm>
            <a:off x="2541825" y="1317600"/>
            <a:ext cx="5133975" cy="5436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330200" lvl="0" marL="4572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type="title"/>
          </p:nvPr>
        </p:nvSpPr>
        <p:spPr>
          <a:xfrm>
            <a:off x="335025" y="1317600"/>
            <a:ext cx="2206800" cy="51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list">
  <p:cSld name="content-lis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Users/skinnyfish/Downloads/themes/orange/content.pngcontent" id="24" name="Google Shape;2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6302" y="-1"/>
            <a:ext cx="4295746" cy="689109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"/>
          <p:cNvSpPr txBox="1"/>
          <p:nvPr>
            <p:ph type="title"/>
          </p:nvPr>
        </p:nvSpPr>
        <p:spPr>
          <a:xfrm>
            <a:off x="745588" y="1610208"/>
            <a:ext cx="2103457" cy="51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2869821" y="1610208"/>
            <a:ext cx="4811864" cy="406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2" type="body"/>
          </p:nvPr>
        </p:nvSpPr>
        <p:spPr>
          <a:xfrm>
            <a:off x="2869821" y="2015410"/>
            <a:ext cx="4807532" cy="3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3" type="body"/>
          </p:nvPr>
        </p:nvSpPr>
        <p:spPr>
          <a:xfrm>
            <a:off x="2869819" y="2421507"/>
            <a:ext cx="4805379" cy="402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4" type="body"/>
          </p:nvPr>
        </p:nvSpPr>
        <p:spPr>
          <a:xfrm>
            <a:off x="2869200" y="2826709"/>
            <a:ext cx="4808153" cy="402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5" type="body"/>
          </p:nvPr>
        </p:nvSpPr>
        <p:spPr>
          <a:xfrm>
            <a:off x="2862923" y="3233932"/>
            <a:ext cx="4826153" cy="402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6" type="body"/>
          </p:nvPr>
        </p:nvSpPr>
        <p:spPr>
          <a:xfrm>
            <a:off x="2867446" y="3658997"/>
            <a:ext cx="4833353" cy="40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w-list">
  <p:cSld name="row-lis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3" y="1451"/>
            <a:ext cx="12250785" cy="13147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形状, 圆圈  描述已自动生成" id="35" name="Google Shape;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854" y="1985154"/>
            <a:ext cx="3116122" cy="3872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正方形  描述已自动生成" id="36" name="Google Shape;3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657" y="2000673"/>
            <a:ext cx="3108583" cy="384872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/>
          <p:nvPr>
            <p:ph idx="1" type="body"/>
          </p:nvPr>
        </p:nvSpPr>
        <p:spPr>
          <a:xfrm>
            <a:off x="918297" y="200114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4FB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形状, 正方形  描述已自动生成" id="38" name="Google Shape;3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3778" y="1985154"/>
            <a:ext cx="3108583" cy="387074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115110" y="198515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4FB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4474258" y="1985154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1009390" y="2628245"/>
            <a:ext cx="294261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5" type="body"/>
          </p:nvPr>
        </p:nvSpPr>
        <p:spPr>
          <a:xfrm>
            <a:off x="4572853" y="2642122"/>
            <a:ext cx="294261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6" type="body"/>
          </p:nvPr>
        </p:nvSpPr>
        <p:spPr>
          <a:xfrm>
            <a:off x="8207964" y="2642122"/>
            <a:ext cx="294261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w-pro-list3">
  <p:cSld name="row-pro-list3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3" y="1451"/>
            <a:ext cx="12250785" cy="131471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形状, 圆圈  描述已自动生成"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854" y="1985154"/>
            <a:ext cx="3116122" cy="3872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正方形  描述已自动生成" id="48" name="Google Shape;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657" y="2000673"/>
            <a:ext cx="3108583" cy="384872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idx="1" type="body"/>
          </p:nvPr>
        </p:nvSpPr>
        <p:spPr>
          <a:xfrm>
            <a:off x="918297" y="200114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4FB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形状, 正方形  描述已自动生成" id="50" name="Google Shape;5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3778" y="1985154"/>
            <a:ext cx="3108583" cy="387074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>
            <p:ph idx="2" type="body"/>
          </p:nvPr>
        </p:nvSpPr>
        <p:spPr>
          <a:xfrm>
            <a:off x="8115110" y="198515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4FB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3" type="body"/>
          </p:nvPr>
        </p:nvSpPr>
        <p:spPr>
          <a:xfrm>
            <a:off x="4474258" y="1985154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4" type="body"/>
          </p:nvPr>
        </p:nvSpPr>
        <p:spPr>
          <a:xfrm>
            <a:off x="1009390" y="2628245"/>
            <a:ext cx="294261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5" type="body"/>
          </p:nvPr>
        </p:nvSpPr>
        <p:spPr>
          <a:xfrm>
            <a:off x="4572853" y="2642122"/>
            <a:ext cx="294261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6" type="body"/>
          </p:nvPr>
        </p:nvSpPr>
        <p:spPr>
          <a:xfrm>
            <a:off x="8207964" y="2642122"/>
            <a:ext cx="294261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w-pro-list">
  <p:cSld name="row-pro-lis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253" y="1451"/>
            <a:ext cx="12250785" cy="131471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形状, 圆圈  描述已自动生成" id="59" name="Google Shape;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854" y="1985154"/>
            <a:ext cx="3116122" cy="3872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形状, 正方形  描述已自动生成" id="60" name="Google Shape;6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657" y="2000673"/>
            <a:ext cx="3108583" cy="38487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918297" y="200114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4FB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形状, 正方形  描述已自动生成" id="62" name="Google Shape;6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3778" y="1985154"/>
            <a:ext cx="3108583" cy="387074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8115110" y="198515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4FB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3" type="body"/>
          </p:nvPr>
        </p:nvSpPr>
        <p:spPr>
          <a:xfrm>
            <a:off x="4474258" y="1985154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4" type="body"/>
          </p:nvPr>
        </p:nvSpPr>
        <p:spPr>
          <a:xfrm>
            <a:off x="1009390" y="2628245"/>
            <a:ext cx="294261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5" type="body"/>
          </p:nvPr>
        </p:nvSpPr>
        <p:spPr>
          <a:xfrm>
            <a:off x="4572853" y="2642122"/>
            <a:ext cx="294261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6" type="body"/>
          </p:nvPr>
        </p:nvSpPr>
        <p:spPr>
          <a:xfrm>
            <a:off x="8207964" y="2642122"/>
            <a:ext cx="2942610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4FB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683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42.png"/><Relationship Id="rId7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795020" y="2685600"/>
            <a:ext cx="10635615" cy="1958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Trends and </a:t>
            </a:r>
            <a:r>
              <a:rPr lang="en-US" sz="4800">
                <a:solidFill>
                  <a:schemeClr val="dk1"/>
                </a:solidFill>
              </a:rPr>
              <a:t>Customer Segments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525" y="4156383"/>
            <a:ext cx="4930225" cy="212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113" y="4151563"/>
            <a:ext cx="4952459" cy="21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250" y="1450"/>
            <a:ext cx="12250775" cy="6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>
            <p:ph type="title"/>
          </p:nvPr>
        </p:nvSpPr>
        <p:spPr>
          <a:xfrm>
            <a:off x="712128" y="218400"/>
            <a:ext cx="10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 Analysis per Customer Segment and Region</a:t>
            </a:r>
            <a:endParaRPr sz="800"/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731058" y="4155501"/>
            <a:ext cx="49113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34FB9"/>
              </a:buClr>
              <a:buSzPts val="112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86" name="Google Shape;286;p39"/>
          <p:cNvSpPr txBox="1"/>
          <p:nvPr>
            <p:ph idx="2" type="body"/>
          </p:nvPr>
        </p:nvSpPr>
        <p:spPr>
          <a:xfrm>
            <a:off x="6703445" y="4162756"/>
            <a:ext cx="4911300" cy="1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87" name="Google Shape;287;p39"/>
          <p:cNvSpPr txBox="1"/>
          <p:nvPr>
            <p:ph idx="3" type="body"/>
          </p:nvPr>
        </p:nvSpPr>
        <p:spPr>
          <a:xfrm>
            <a:off x="891787" y="4478551"/>
            <a:ext cx="4570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4FB9"/>
              </a:buClr>
              <a:buSzPts val="4800"/>
              <a:buFont typeface="Arial"/>
              <a:buNone/>
            </a:pPr>
            <a:r>
              <a:rPr b="0" i="0" lang="en-US" sz="25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500"/>
          </a:p>
        </p:txBody>
      </p:sp>
      <p:sp>
        <p:nvSpPr>
          <p:cNvPr id="288" name="Google Shape;288;p39"/>
          <p:cNvSpPr txBox="1"/>
          <p:nvPr>
            <p:ph idx="4" type="body"/>
          </p:nvPr>
        </p:nvSpPr>
        <p:spPr>
          <a:xfrm>
            <a:off x="6883179" y="4480138"/>
            <a:ext cx="4570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500"/>
          </a:p>
        </p:txBody>
      </p:sp>
      <p:sp>
        <p:nvSpPr>
          <p:cNvPr id="289" name="Google Shape;289;p39"/>
          <p:cNvSpPr txBox="1"/>
          <p:nvPr/>
        </p:nvSpPr>
        <p:spPr>
          <a:xfrm>
            <a:off x="1677183" y="4463351"/>
            <a:ext cx="367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4FB9"/>
                </a:solidFill>
              </a:rPr>
              <a:t>Segmented Sales Analysis</a:t>
            </a:r>
            <a:endParaRPr>
              <a:solidFill>
                <a:schemeClr val="dk1"/>
              </a:solidFill>
            </a:endParaRPr>
          </a:p>
          <a:p>
            <a:pPr indent="0" lvl="4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4FB9"/>
                </a:solidFill>
              </a:rPr>
              <a:t>Understanding sales performance across customer segments provides valuable insights for targeted marketing and product development.</a:t>
            </a:r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7547945" y="4464938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Regional Sales Impact</a:t>
            </a:r>
            <a:endParaRPr>
              <a:solidFill>
                <a:schemeClr val="dk1"/>
              </a:solidFill>
            </a:endParaRPr>
          </a:p>
          <a:p>
            <a:pPr indent="0" lvl="4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Regional analysis of product category sales highlights variations in consumer preferences and demand.</a:t>
            </a:r>
            <a:endParaRPr/>
          </a:p>
        </p:txBody>
      </p:sp>
      <p:pic>
        <p:nvPicPr>
          <p:cNvPr id="291" name="Google Shape;29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25" y="981713"/>
            <a:ext cx="10395550" cy="287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253" y="1451"/>
            <a:ext cx="12250785" cy="1314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3405" y="2545364"/>
            <a:ext cx="1430655" cy="143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504" y="2537567"/>
            <a:ext cx="1437116" cy="143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1735" y="4209992"/>
            <a:ext cx="1430655" cy="143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0903" y="4209991"/>
            <a:ext cx="1437115" cy="143711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>
            <p:ph idx="1" type="body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Strengths</a:t>
            </a:r>
            <a:endParaRPr/>
          </a:p>
          <a:p>
            <a:pPr indent="0" lvl="4" marL="0" marR="0" rtl="0" algn="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company's increasing revenue and successful digital market expansion are key strengths, positioning it for further growth.</a:t>
            </a:r>
            <a:endParaRPr/>
          </a:p>
        </p:txBody>
      </p:sp>
      <p:sp>
        <p:nvSpPr>
          <p:cNvPr id="302" name="Google Shape;302;p40"/>
          <p:cNvSpPr txBox="1"/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SWOT Analysis</a:t>
            </a:r>
            <a:endParaRPr/>
          </a:p>
        </p:txBody>
      </p:sp>
      <p:sp>
        <p:nvSpPr>
          <p:cNvPr id="303" name="Google Shape;303;p40"/>
          <p:cNvSpPr txBox="1"/>
          <p:nvPr>
            <p:ph idx="2" type="body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Weaknesses</a:t>
            </a:r>
            <a:endParaRPr/>
          </a:p>
          <a:p>
            <a:pPr indent="0" lvl="4" marL="0" marR="0" rtl="0" algn="l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Limited regional performance and potential gaps in customer segment targeting present areas for improvement.</a:t>
            </a:r>
            <a:endParaRPr/>
          </a:p>
        </p:txBody>
      </p:sp>
      <p:sp>
        <p:nvSpPr>
          <p:cNvPr id="304" name="Google Shape;304;p40"/>
          <p:cNvSpPr txBox="1"/>
          <p:nvPr>
            <p:ph idx="3" type="body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Threats</a:t>
            </a:r>
            <a:endParaRPr/>
          </a:p>
          <a:p>
            <a:pPr indent="0" lvl="4" marL="0" marR="0" rtl="0" algn="l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saturation and evolving consumer preferences pose potential threats to sustained revenue growth</a:t>
            </a:r>
            <a:endParaRPr/>
          </a:p>
        </p:txBody>
      </p:sp>
      <p:sp>
        <p:nvSpPr>
          <p:cNvPr id="305" name="Google Shape;305;p40"/>
          <p:cNvSpPr txBox="1"/>
          <p:nvPr>
            <p:ph idx="4" type="body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16000" spcFirstLastPara="1" rIns="91425" wrap="square" tIns="144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  <a:endParaRPr/>
          </a:p>
          <a:p>
            <a:pPr indent="0" lvl="4" marL="0" marR="0" rtl="0" algn="r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Leveraging regional performance insights and targeting specific customer segments presents growth opportunities.</a:t>
            </a:r>
            <a:endParaRPr/>
          </a:p>
        </p:txBody>
      </p:sp>
      <p:sp>
        <p:nvSpPr>
          <p:cNvPr id="306" name="Google Shape;306;p40"/>
          <p:cNvSpPr txBox="1"/>
          <p:nvPr>
            <p:ph idx="5" type="body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307" name="Google Shape;307;p40"/>
          <p:cNvSpPr txBox="1"/>
          <p:nvPr>
            <p:ph idx="6" type="body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308" name="Google Shape;308;p40"/>
          <p:cNvSpPr txBox="1"/>
          <p:nvPr>
            <p:ph idx="7" type="body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309" name="Google Shape;309;p40"/>
          <p:cNvSpPr txBox="1"/>
          <p:nvPr>
            <p:ph idx="8" type="body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1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-635" y="0"/>
            <a:ext cx="12204000" cy="687557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>
            <p:ph type="title"/>
          </p:nvPr>
        </p:nvSpPr>
        <p:spPr>
          <a:xfrm>
            <a:off x="838200" y="1274400"/>
            <a:ext cx="10800080" cy="180530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906302" y="-12700"/>
            <a:ext cx="4295746" cy="689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>
            <p:ph type="title"/>
          </p:nvPr>
        </p:nvSpPr>
        <p:spPr>
          <a:xfrm>
            <a:off x="745588" y="1610208"/>
            <a:ext cx="2103457" cy="51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878746" y="3112733"/>
            <a:ext cx="4812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Revenue Trends and </a:t>
            </a:r>
            <a:r>
              <a:rPr lang="en-US" sz="1600">
                <a:solidFill>
                  <a:schemeClr val="dk1"/>
                </a:solidFill>
              </a:rPr>
              <a:t>Customer Segments</a:t>
            </a:r>
            <a:endParaRPr/>
          </a:p>
        </p:txBody>
      </p:sp>
      <p:sp>
        <p:nvSpPr>
          <p:cNvPr id="196" name="Google Shape;196;p31"/>
          <p:cNvSpPr txBox="1"/>
          <p:nvPr>
            <p:ph idx="2" type="body"/>
          </p:nvPr>
        </p:nvSpPr>
        <p:spPr>
          <a:xfrm>
            <a:off x="880996" y="3518935"/>
            <a:ext cx="4807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Sales Channel Distribution and Regional Performance</a:t>
            </a:r>
            <a:endParaRPr/>
          </a:p>
        </p:txBody>
      </p:sp>
      <p:sp>
        <p:nvSpPr>
          <p:cNvPr id="197" name="Google Shape;197;p31"/>
          <p:cNvSpPr txBox="1"/>
          <p:nvPr>
            <p:ph idx="3" type="body"/>
          </p:nvPr>
        </p:nvSpPr>
        <p:spPr>
          <a:xfrm>
            <a:off x="878750" y="4199124"/>
            <a:ext cx="4805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Customer Segments and Product Category Sales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2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-18857" y="-16200"/>
            <a:ext cx="12229714" cy="68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35915" y="979200"/>
            <a:ext cx="11520170" cy="13500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0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</a:t>
            </a:r>
            <a:endParaRPr/>
          </a:p>
        </p:txBody>
      </p:sp>
      <p:sp>
        <p:nvSpPr>
          <p:cNvPr id="204" name="Google Shape;204;p32"/>
          <p:cNvSpPr txBox="1"/>
          <p:nvPr>
            <p:ph type="title"/>
          </p:nvPr>
        </p:nvSpPr>
        <p:spPr>
          <a:xfrm>
            <a:off x="335915" y="2700000"/>
            <a:ext cx="11520170" cy="3479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Trends and </a:t>
            </a:r>
            <a:r>
              <a:rPr lang="en-US" sz="3600">
                <a:solidFill>
                  <a:schemeClr val="dk1"/>
                </a:solidFill>
              </a:rPr>
              <a:t>Customer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>
                <a:solidFill>
                  <a:schemeClr val="dk1"/>
                </a:solidFill>
              </a:rPr>
              <a:t>Segments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9876" y="3698650"/>
            <a:ext cx="4008595" cy="219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7502" y="1132050"/>
            <a:ext cx="4042075" cy="22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250" y="1450"/>
            <a:ext cx="12250775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>
            <p:ph type="title"/>
          </p:nvPr>
        </p:nvSpPr>
        <p:spPr>
          <a:xfrm>
            <a:off x="866725" y="208600"/>
            <a:ext cx="108000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Growth Pattern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7272956" y="1136099"/>
            <a:ext cx="40086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34FB9"/>
              </a:buClr>
              <a:buSzPts val="112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14" name="Google Shape;214;p33"/>
          <p:cNvSpPr txBox="1"/>
          <p:nvPr>
            <p:ph idx="2" type="body"/>
          </p:nvPr>
        </p:nvSpPr>
        <p:spPr>
          <a:xfrm>
            <a:off x="7295269" y="3705202"/>
            <a:ext cx="39933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15" name="Google Shape;215;p33"/>
          <p:cNvSpPr txBox="1"/>
          <p:nvPr>
            <p:ph idx="3" type="body"/>
          </p:nvPr>
        </p:nvSpPr>
        <p:spPr>
          <a:xfrm>
            <a:off x="7404148" y="1468362"/>
            <a:ext cx="37305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4FB9"/>
              </a:buClr>
              <a:buSzPts val="4800"/>
              <a:buFont typeface="Arial"/>
              <a:buNone/>
            </a:pPr>
            <a:r>
              <a:rPr b="0" i="0" lang="en-US" sz="25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500"/>
          </a:p>
        </p:txBody>
      </p:sp>
      <p:sp>
        <p:nvSpPr>
          <p:cNvPr id="216" name="Google Shape;216;p33"/>
          <p:cNvSpPr txBox="1"/>
          <p:nvPr>
            <p:ph idx="4" type="body"/>
          </p:nvPr>
        </p:nvSpPr>
        <p:spPr>
          <a:xfrm>
            <a:off x="7441395" y="4031637"/>
            <a:ext cx="37164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500"/>
          </a:p>
        </p:txBody>
      </p:sp>
      <p:sp>
        <p:nvSpPr>
          <p:cNvPr id="217" name="Google Shape;217;p33"/>
          <p:cNvSpPr txBox="1"/>
          <p:nvPr/>
        </p:nvSpPr>
        <p:spPr>
          <a:xfrm>
            <a:off x="7948455" y="1468354"/>
            <a:ext cx="24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4FB9"/>
                </a:solidFill>
              </a:rPr>
              <a:t>Increasing Revenue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7948449" y="2180100"/>
            <a:ext cx="318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4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4FB9"/>
                </a:solidFill>
              </a:rPr>
              <a:t>The company's revenue has shown a consistent upward trend over the years, indicating sustained growth.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7936900" y="4101075"/>
            <a:ext cx="3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Digital Market Expansion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7948450" y="4562775"/>
            <a:ext cx="305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4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Online sales have steadily increased since 2003, reflecting the success of the company's digital market expansion efforts.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602225"/>
            <a:ext cx="7024449" cy="4007250"/>
          </a:xfrm>
          <a:prstGeom prst="rect">
            <a:avLst/>
          </a:prstGeom>
          <a:solidFill>
            <a:srgbClr val="050505"/>
          </a:solidFill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375" y="5889025"/>
            <a:ext cx="1429301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>
            <a:off x="6390300" y="3810000"/>
            <a:ext cx="5801700" cy="3048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/>
          <p:nvPr/>
        </p:nvSpPr>
        <p:spPr>
          <a:xfrm>
            <a:off x="0" y="3810000"/>
            <a:ext cx="6390300" cy="3048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67" y="1002183"/>
            <a:ext cx="11461750" cy="196056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>
            <a:off x="632150" y="4514400"/>
            <a:ext cx="48924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Physical Customers tend to make online orders while partners make wholesale contracts and offline sales</a:t>
            </a:r>
            <a:br>
              <a:rPr lang="en-US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6719450" y="4552050"/>
            <a:ext cx="4456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US" sz="1600">
                <a:solidFill>
                  <a:schemeClr val="lt1"/>
                </a:solidFill>
              </a:rPr>
              <a:t>Understanding these preferences can help tailor marketing and sales strategies to each segment's behavior.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2275" y="2777475"/>
            <a:ext cx="1327450" cy="9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-18857" y="-16200"/>
            <a:ext cx="12229714" cy="68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335915" y="979200"/>
            <a:ext cx="11520170" cy="13500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0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</a:t>
            </a:r>
            <a:endParaRPr/>
          </a:p>
        </p:txBody>
      </p:sp>
      <p:sp>
        <p:nvSpPr>
          <p:cNvPr id="240" name="Google Shape;240;p35"/>
          <p:cNvSpPr txBox="1"/>
          <p:nvPr>
            <p:ph type="title"/>
          </p:nvPr>
        </p:nvSpPr>
        <p:spPr>
          <a:xfrm>
            <a:off x="335915" y="2700000"/>
            <a:ext cx="11520170" cy="3479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 Channel Distribution and Regional Performance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3054" y="4655217"/>
            <a:ext cx="4915570" cy="187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650" y="4652370"/>
            <a:ext cx="4937738" cy="188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3250" y="1451"/>
            <a:ext cx="1225077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>
            <p:ph type="title"/>
          </p:nvPr>
        </p:nvSpPr>
        <p:spPr>
          <a:xfrm>
            <a:off x="712140" y="235725"/>
            <a:ext cx="108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 Channel Analysis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944525" y="4940352"/>
            <a:ext cx="48966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34FB9"/>
              </a:buClr>
              <a:buSzPts val="112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50" name="Google Shape;250;p36"/>
          <p:cNvSpPr txBox="1"/>
          <p:nvPr>
            <p:ph idx="2" type="body"/>
          </p:nvPr>
        </p:nvSpPr>
        <p:spPr>
          <a:xfrm>
            <a:off x="6401930" y="4660827"/>
            <a:ext cx="48966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51975" spcFirstLastPara="1" rIns="216000" wrap="square" tIns="1872000">
            <a:noAutofit/>
          </a:bodyPr>
          <a:lstStyle/>
          <a:p>
            <a:pPr indent="0" lvl="4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51" name="Google Shape;251;p36"/>
          <p:cNvSpPr txBox="1"/>
          <p:nvPr>
            <p:ph idx="3" type="body"/>
          </p:nvPr>
        </p:nvSpPr>
        <p:spPr>
          <a:xfrm>
            <a:off x="1104791" y="4940339"/>
            <a:ext cx="45573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4FB9"/>
              </a:buClr>
              <a:buSzPts val="4800"/>
              <a:buFont typeface="Arial"/>
              <a:buNone/>
            </a:pPr>
            <a:r>
              <a:rPr b="0" i="0" lang="en-US" sz="2500" u="none" cap="none" strike="noStrike">
                <a:solidFill>
                  <a:srgbClr val="F34FB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500"/>
          </a:p>
        </p:txBody>
      </p:sp>
      <p:sp>
        <p:nvSpPr>
          <p:cNvPr id="252" name="Google Shape;252;p36"/>
          <p:cNvSpPr txBox="1"/>
          <p:nvPr>
            <p:ph idx="4" type="body"/>
          </p:nvPr>
        </p:nvSpPr>
        <p:spPr>
          <a:xfrm>
            <a:off x="6581118" y="4940339"/>
            <a:ext cx="45573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500"/>
          </a:p>
        </p:txBody>
      </p:sp>
      <p:sp>
        <p:nvSpPr>
          <p:cNvPr id="253" name="Google Shape;253;p36"/>
          <p:cNvSpPr txBox="1"/>
          <p:nvPr/>
        </p:nvSpPr>
        <p:spPr>
          <a:xfrm>
            <a:off x="1691350" y="4940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34FB9"/>
                </a:solidFill>
              </a:rPr>
              <a:t>Effective Sales Channels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1757950" y="5402050"/>
            <a:ext cx="390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4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4FB9"/>
                </a:solidFill>
              </a:rPr>
              <a:t>Analysis of sales channels reveals the effectiveness of various distribution methods in reaching customers.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7267650" y="4940350"/>
            <a:ext cx="358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Regional Impact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lt1"/>
                </a:solidFill>
              </a:rPr>
              <a:t>Performance</a:t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7340852" y="5575225"/>
            <a:ext cx="35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4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The performance of sales channels varies across different regions, influencing overall sales performance.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7288" y="907663"/>
            <a:ext cx="9057426" cy="3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75" y="907687"/>
            <a:ext cx="1787100" cy="13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9025" y="1547500"/>
            <a:ext cx="4286050" cy="21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0927" y="3893775"/>
            <a:ext cx="4286050" cy="21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>
            <p:ph type="title"/>
          </p:nvPr>
        </p:nvSpPr>
        <p:spPr>
          <a:xfrm>
            <a:off x="6562125" y="488925"/>
            <a:ext cx="55605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per Customer Group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7689275" y="1565275"/>
            <a:ext cx="4187100" cy="21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88000" spcFirstLastPara="1" rIns="91425" wrap="square" tIns="28800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Group Revenue Analysis</a:t>
            </a:r>
            <a:endParaRPr/>
          </a:p>
          <a:p>
            <a:pPr indent="0" lvl="4" marL="0" marR="0" rtl="0" algn="l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Analyzing revenue generated from different customer groups helps in identifying high-value segments and tailoring marketing strategies accordingly.</a:t>
            </a:r>
            <a:endParaRPr/>
          </a:p>
        </p:txBody>
      </p:sp>
      <p:sp>
        <p:nvSpPr>
          <p:cNvPr id="267" name="Google Shape;267;p37"/>
          <p:cNvSpPr txBox="1"/>
          <p:nvPr>
            <p:ph idx="2" type="body"/>
          </p:nvPr>
        </p:nvSpPr>
        <p:spPr>
          <a:xfrm>
            <a:off x="7686702" y="3903975"/>
            <a:ext cx="4187100" cy="21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72000" lIns="288000" spcFirstLastPara="1" rIns="91425" wrap="square" tIns="28800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Growth Opportunities</a:t>
            </a:r>
            <a:endParaRPr/>
          </a:p>
          <a:p>
            <a:pPr indent="0" lvl="4" marL="0" marR="0" rtl="0" algn="l">
              <a:lnSpc>
                <a:spcPct val="13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Identifying potential growth areas within customer segments can drive revenue optimization strategies.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900" y="2396550"/>
            <a:ext cx="7464124" cy="247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8738" y="3429000"/>
            <a:ext cx="1544775" cy="4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-18857" y="-16200"/>
            <a:ext cx="12229714" cy="68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35915" y="979200"/>
            <a:ext cx="11520170" cy="13500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0">
            <a:noAutofit/>
          </a:bodyPr>
          <a:lstStyle/>
          <a:p>
            <a:pPr indent="0" lvl="0" marL="127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</a:t>
            </a:r>
            <a:endParaRPr/>
          </a:p>
        </p:txBody>
      </p:sp>
      <p:sp>
        <p:nvSpPr>
          <p:cNvPr id="276" name="Google Shape;276;p38"/>
          <p:cNvSpPr txBox="1"/>
          <p:nvPr>
            <p:ph type="title"/>
          </p:nvPr>
        </p:nvSpPr>
        <p:spPr>
          <a:xfrm>
            <a:off x="335915" y="2700000"/>
            <a:ext cx="11520170" cy="3479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Segments and Product Category Sales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